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79" r:id="rId9"/>
    <p:sldId id="267" r:id="rId10"/>
    <p:sldId id="260" r:id="rId11"/>
    <p:sldId id="280" r:id="rId12"/>
    <p:sldId id="262" r:id="rId13"/>
    <p:sldId id="272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41" autoAdjust="0"/>
  </p:normalViewPr>
  <p:slideViewPr>
    <p:cSldViewPr snapToGrid="0">
      <p:cViewPr varScale="1">
        <p:scale>
          <a:sx n="92" d="100"/>
          <a:sy n="92" d="100"/>
        </p:scale>
        <p:origin x="245" y="77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7030A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ECC-42C3-B7C7-69BFD587664D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ECC-42C3-B7C7-69BFD587664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ECC-42C3-B7C7-69BFD587664D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ECC-42C3-B7C7-69BFD587664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4</c:v>
                </c:pt>
                <c:pt idx="2">
                  <c:v>5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ECC-42C3-B7C7-69BFD587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0AA9-4862-AE94-D05FDC11CE2B}"/>
              </c:ext>
            </c:extLst>
          </c:dPt>
          <c:dPt>
            <c:idx val="1"/>
            <c:bubble3D val="0"/>
            <c:explosion val="1"/>
            <c:spPr>
              <a:solidFill>
                <a:schemeClr val="bg1">
                  <a:lumMod val="85000"/>
                  <a:alpha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0AA9-4862-AE94-D05FDC11CE2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A9-4862-AE94-D05FDC11CE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lang="en-US"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BF66-4FFE-A9F1-1E64B359A9B0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  <a:alpha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BF66-4FFE-A9F1-1E64B359A9B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66-4FFE-A9F1-1E64B359A9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lang="en-US"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0.51265</cdr:x>
      <cdr:y>0.22483</cdr:y>
    </cdr:from>
    <cdr:to>
      <cdr:x>0.8109</cdr:x>
      <cdr:y>0.42988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FD4CEB9-827A-DDF6-7368-1A2B9672B54F}"/>
            </a:ext>
          </a:extLst>
        </cdr:cNvPr>
        <cdr:cNvSpPr txBox="1"/>
      </cdr:nvSpPr>
      <cdr:spPr>
        <a:xfrm xmlns:a="http://schemas.openxmlformats.org/drawingml/2006/main">
          <a:off x="4166783" y="1218290"/>
          <a:ext cx="2424223" cy="11111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GB" sz="1800" dirty="0">
              <a:solidFill>
                <a:schemeClr val="bg1"/>
              </a:solidFill>
              <a:latin typeface="Copperplate Gothic Bold" panose="020E0705020206020404" pitchFamily="34" charset="0"/>
            </a:rPr>
            <a:t>Government Agencies</a:t>
          </a:r>
        </a:p>
      </cdr:txBody>
    </cdr:sp>
  </cdr:relSizeAnchor>
  <cdr:relSizeAnchor xmlns:cdr="http://schemas.openxmlformats.org/drawingml/2006/chartDrawing">
    <cdr:from>
      <cdr:x>0.1359</cdr:x>
      <cdr:y>0.38377</cdr:y>
    </cdr:from>
    <cdr:to>
      <cdr:x>0.38314</cdr:x>
      <cdr:y>0.50739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8ADA5DFD-D8E1-9446-619F-1AEC08B13BB2}"/>
            </a:ext>
          </a:extLst>
        </cdr:cNvPr>
        <cdr:cNvSpPr txBox="1"/>
      </cdr:nvSpPr>
      <cdr:spPr>
        <a:xfrm xmlns:a="http://schemas.openxmlformats.org/drawingml/2006/main">
          <a:off x="1104605" y="2079527"/>
          <a:ext cx="2009554" cy="66985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IN" sz="1100" dirty="0"/>
        </a:p>
      </cdr:txBody>
    </cdr:sp>
  </cdr:relSizeAnchor>
  <cdr:relSizeAnchor xmlns:cdr="http://schemas.openxmlformats.org/drawingml/2006/chartDrawing">
    <cdr:from>
      <cdr:x>0.4407</cdr:x>
      <cdr:y>0.47449</cdr:y>
    </cdr:from>
    <cdr:to>
      <cdr:x>0.68663</cdr:x>
      <cdr:y>0.68249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6E02A879-FD49-A283-708E-5F4950CEED91}"/>
            </a:ext>
          </a:extLst>
        </cdr:cNvPr>
        <cdr:cNvSpPr txBox="1"/>
      </cdr:nvSpPr>
      <cdr:spPr>
        <a:xfrm xmlns:a="http://schemas.openxmlformats.org/drawingml/2006/main">
          <a:off x="3581991" y="2571110"/>
          <a:ext cx="1998921" cy="112705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GB" sz="1800" dirty="0">
              <a:solidFill>
                <a:schemeClr val="bg1"/>
              </a:solidFill>
              <a:latin typeface="Copperplate Gothic Bold" panose="020E0705020206020404" pitchFamily="34" charset="0"/>
            </a:rPr>
            <a:t>Educational Institutions</a:t>
          </a:r>
          <a:endParaRPr lang="en-IN" sz="1800" dirty="0">
            <a:solidFill>
              <a:schemeClr val="bg1"/>
            </a:solidFill>
            <a:latin typeface="Copperplate Gothic Bold" panose="020E0705020206020404" pitchFamily="34" charset="0"/>
          </a:endParaRPr>
        </a:p>
      </cdr:txBody>
    </cdr:sp>
  </cdr:relSizeAnchor>
  <cdr:relSizeAnchor xmlns:cdr="http://schemas.openxmlformats.org/drawingml/2006/chartDrawing">
    <cdr:from>
      <cdr:x>0.13431</cdr:x>
      <cdr:y>0.30493</cdr:y>
    </cdr:from>
    <cdr:to>
      <cdr:x>0.39463</cdr:x>
      <cdr:y>0.52178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73C28BCB-FD70-7B03-315F-929FCE00AF1D}"/>
            </a:ext>
          </a:extLst>
        </cdr:cNvPr>
        <cdr:cNvSpPr txBox="1"/>
      </cdr:nvSpPr>
      <cdr:spPr>
        <a:xfrm xmlns:a="http://schemas.openxmlformats.org/drawingml/2006/main">
          <a:off x="1093753" y="1616482"/>
          <a:ext cx="2119879" cy="11495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GB" sz="1800" dirty="0">
              <a:solidFill>
                <a:schemeClr val="bg1"/>
              </a:solidFill>
              <a:latin typeface="Copperplate Gothic Bold" panose="020E0705020206020404" pitchFamily="34" charset="0"/>
            </a:rPr>
            <a:t>Law Enforcement Agencies</a:t>
          </a:r>
          <a:endParaRPr lang="en-IN" sz="1800" dirty="0">
            <a:solidFill>
              <a:schemeClr val="bg1"/>
            </a:solidFill>
            <a:latin typeface="Copperplate Gothic Bold" panose="020E0705020206020404" pitchFamily="34" charset="0"/>
          </a:endParaRPr>
        </a:p>
      </cdr:txBody>
    </cdr:sp>
  </cdr:relSizeAnchor>
  <cdr:relSizeAnchor xmlns:cdr="http://schemas.openxmlformats.org/drawingml/2006/chartDrawing">
    <cdr:from>
      <cdr:x>0.33211</cdr:x>
      <cdr:y>0.15877</cdr:y>
    </cdr:from>
    <cdr:to>
      <cdr:x>0.54141</cdr:x>
      <cdr:y>0.24315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33F98CDB-AD1D-8788-AA0C-1F560D42892D}"/>
            </a:ext>
          </a:extLst>
        </cdr:cNvPr>
        <cdr:cNvSpPr txBox="1"/>
      </cdr:nvSpPr>
      <cdr:spPr>
        <a:xfrm xmlns:a="http://schemas.openxmlformats.org/drawingml/2006/main">
          <a:off x="2704471" y="841695"/>
          <a:ext cx="1704423" cy="4472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GB" sz="1800" dirty="0">
              <a:solidFill>
                <a:schemeClr val="bg1"/>
              </a:solidFill>
              <a:latin typeface="Copperplate Gothic Bold" panose="020E0705020206020404" pitchFamily="34" charset="0"/>
            </a:rPr>
            <a:t>OTHERS</a:t>
          </a:r>
          <a:endParaRPr lang="en-IN" sz="1800" dirty="0">
            <a:solidFill>
              <a:schemeClr val="bg1"/>
            </a:solidFill>
            <a:latin typeface="Copperplate Gothic Bold" panose="020E0705020206020404" pitchFamily="34" charset="0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1709" y="777750"/>
            <a:ext cx="8797046" cy="2470352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Human Identification with 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Face Recognition 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              &amp;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Social Media Integration</a:t>
            </a:r>
            <a:br>
              <a:rPr lang="en-US" sz="3200" b="1" dirty="0">
                <a:solidFill>
                  <a:schemeClr val="bg1"/>
                </a:solidFill>
              </a:rPr>
            </a:b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6EDC4-EA59-B039-4417-D49D74AA127E}"/>
              </a:ext>
            </a:extLst>
          </p:cNvPr>
          <p:cNvSpPr txBox="1"/>
          <p:nvPr/>
        </p:nvSpPr>
        <p:spPr>
          <a:xfrm>
            <a:off x="6958894" y="5657671"/>
            <a:ext cx="5229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A.V. Parekh Technical Institute</a:t>
            </a:r>
          </a:p>
          <a:p>
            <a:pPr algn="ctr"/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Engineering Department</a:t>
            </a:r>
          </a:p>
          <a:p>
            <a:pPr algn="ctr"/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(NBA Accredited)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C62726-C88E-54A3-47CE-8365BB486A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78" y="4687448"/>
            <a:ext cx="1057431" cy="913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D08A3F-7D99-B59B-0A5A-4D4237A1F6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160" y="4540764"/>
            <a:ext cx="1191170" cy="1206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053FC4-3520-9A59-00DA-EBB3C633E1AD}"/>
              </a:ext>
            </a:extLst>
          </p:cNvPr>
          <p:cNvSpPr txBox="1"/>
          <p:nvPr/>
        </p:nvSpPr>
        <p:spPr>
          <a:xfrm>
            <a:off x="8161506" y="4129721"/>
            <a:ext cx="323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SSIP Pitch Presentation - I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566777"/>
            <a:ext cx="7286604" cy="634323"/>
          </a:xfrm>
        </p:spPr>
        <p:txBody>
          <a:bodyPr/>
          <a:lstStyle/>
          <a:p>
            <a:r>
              <a:rPr lang="en-US" noProof="0" dirty="0"/>
              <a:t>Our team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612B0-CA10-4130-B168-DF81E13876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0396" y="487603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Darshita </a:t>
            </a:r>
            <a:r>
              <a:rPr lang="en-US" dirty="0" err="1"/>
              <a:t>pathak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624D75-824F-4CC8-9323-2E23CB884A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93491" y="4548928"/>
            <a:ext cx="2118414" cy="353732"/>
          </a:xfrm>
        </p:spPr>
        <p:txBody>
          <a:bodyPr>
            <a:normAutofit/>
          </a:bodyPr>
          <a:lstStyle/>
          <a:p>
            <a:r>
              <a:rPr lang="en-US" sz="1600" b="1" dirty="0"/>
              <a:t>GUIDE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08505" y="4902200"/>
            <a:ext cx="2118414" cy="33211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Yatri c. </a:t>
            </a:r>
            <a:r>
              <a:rPr lang="en-US" dirty="0" err="1"/>
              <a:t>chhatrala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135DE6-D742-4873-90DE-D377ACDAC2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62577" y="4566198"/>
            <a:ext cx="2118414" cy="531393"/>
          </a:xfrm>
        </p:spPr>
        <p:txBody>
          <a:bodyPr>
            <a:normAutofit/>
          </a:bodyPr>
          <a:lstStyle/>
          <a:p>
            <a:r>
              <a:rPr lang="en-US" sz="1600" b="1" dirty="0"/>
              <a:t>TEAM MEMBERS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2687" y="4889874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 err="1"/>
              <a:t>Jenisa</a:t>
            </a:r>
            <a:r>
              <a:rPr lang="en-US" dirty="0"/>
              <a:t> k. </a:t>
            </a:r>
            <a:r>
              <a:rPr lang="en-US" dirty="0" err="1"/>
              <a:t>vasani</a:t>
            </a:r>
            <a:r>
              <a:rPr lang="en-US" dirty="0"/>
              <a:t>​​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A02D31-8F04-4F7D-80D7-63235BCF72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56869" y="4905192"/>
            <a:ext cx="2118415" cy="33211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drashti</a:t>
            </a:r>
            <a:r>
              <a:rPr lang="en-US" dirty="0"/>
              <a:t> m. </a:t>
            </a:r>
            <a:r>
              <a:rPr lang="en-US" dirty="0" err="1"/>
              <a:t>makwana</a:t>
            </a:r>
            <a:r>
              <a:rPr lang="en-US" dirty="0"/>
              <a:t>​​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B54806-880A-4646-9759-138039CF74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56869" y="5265434"/>
            <a:ext cx="2118415" cy="531393"/>
          </a:xfrm>
        </p:spPr>
        <p:txBody>
          <a:bodyPr/>
          <a:lstStyle/>
          <a:p>
            <a:r>
              <a:rPr lang="en-US" dirty="0"/>
              <a:t>Python coding​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Placeholder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r="1621"/>
          <a:stretch>
            <a:fillRect/>
          </a:stretch>
        </p:blipFill>
        <p:spPr>
          <a:xfrm>
            <a:off x="1803400" y="2803525"/>
            <a:ext cx="1487488" cy="149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56AEE5-2813-A721-AA97-8747DC5D3FEA}"/>
              </a:ext>
            </a:extLst>
          </p:cNvPr>
          <p:cNvSpPr txBox="1">
            <a:spLocks/>
          </p:cNvSpPr>
          <p:nvPr/>
        </p:nvSpPr>
        <p:spPr>
          <a:xfrm>
            <a:off x="3808505" y="5257775"/>
            <a:ext cx="2118414" cy="5313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coding, android coding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2DE410D7-8081-ECEE-BA7D-262F7640059F}"/>
              </a:ext>
            </a:extLst>
          </p:cNvPr>
          <p:cNvSpPr txBox="1">
            <a:spLocks/>
          </p:cNvSpPr>
          <p:nvPr/>
        </p:nvSpPr>
        <p:spPr>
          <a:xfrm>
            <a:off x="6232687" y="5257774"/>
            <a:ext cx="2118414" cy="5313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</a:t>
            </a:r>
            <a:r>
              <a:rPr lang="en-US" dirty="0" err="1"/>
              <a:t>coding,html,css</a:t>
            </a:r>
            <a:r>
              <a:rPr lang="en-US" dirty="0"/>
              <a:t>​</a:t>
            </a:r>
          </a:p>
        </p:txBody>
      </p:sp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2E6F77C9-60E3-49C6-F787-612D9195FBE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496" b="3496"/>
          <a:stretch>
            <a:fillRect/>
          </a:stretch>
        </p:blipFill>
        <p:spPr/>
      </p:pic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A44E63B2-B71F-099C-F054-92D46B8E2B6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7922" b="7922"/>
          <a:stretch>
            <a:fillRect/>
          </a:stretch>
        </p:blipFill>
        <p:spPr/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EA55B038-9871-DEDA-D849-75EF7342C2C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/>
          <a:srcRect l="2283" r="2283"/>
          <a:stretch>
            <a:fillRect/>
          </a:stretch>
        </p:blipFill>
        <p:spPr/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ECD3EF7-FD4A-56F3-92C4-A7B065804792}"/>
              </a:ext>
            </a:extLst>
          </p:cNvPr>
          <p:cNvSpPr txBox="1"/>
          <p:nvPr/>
        </p:nvSpPr>
        <p:spPr>
          <a:xfrm>
            <a:off x="1855454" y="5215693"/>
            <a:ext cx="16472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Lecturer CE</a:t>
            </a:r>
            <a:endParaRPr lang="en-IN" sz="16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1964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3F0AD29-6B06-DC49-7BBB-A015ECA17A9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1" r="1035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699" y="1886508"/>
            <a:ext cx="4127344" cy="724702"/>
          </a:xfrm>
        </p:spPr>
        <p:txBody>
          <a:bodyPr/>
          <a:lstStyle/>
          <a:p>
            <a:r>
              <a:rPr lang="en-US" sz="3200" dirty="0"/>
              <a:t>Thank you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2E51371-0026-B535-23F4-25649FD49AD7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" r="311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noProof="0" dirty="0"/>
              <a:t>INTRODUCTION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2021606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Face recognition is a step further to face detection. In face detection, we only detect the location of the human face in an image but in face recognition, we make a system that can identify humans.</a:t>
            </a:r>
          </a:p>
          <a:p>
            <a:r>
              <a:rPr lang="en-US" sz="1600" dirty="0"/>
              <a:t>Face recognition is a broad challenge of verifying or identifying people in pictures or videos.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951" y="698528"/>
            <a:ext cx="7288284" cy="469490"/>
          </a:xfrm>
        </p:spPr>
        <p:txBody>
          <a:bodyPr>
            <a:noAutofit/>
          </a:bodyPr>
          <a:lstStyle/>
          <a:p>
            <a:r>
              <a:rPr kumimoji="0" lang="en-US" sz="32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Problem</a:t>
            </a:r>
            <a:endParaRPr lang="en-US" sz="3200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18951" y="1952865"/>
            <a:ext cx="2289974" cy="365125"/>
          </a:xfrm>
        </p:spPr>
        <p:txBody>
          <a:bodyPr>
            <a:noAutofit/>
          </a:bodyPr>
          <a:lstStyle/>
          <a:p>
            <a:r>
              <a:rPr lang="en-US" sz="2000" dirty="0"/>
              <a:t>Slow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46476" y="1921400"/>
            <a:ext cx="2256498" cy="1138653"/>
          </a:xfrm>
        </p:spPr>
        <p:txBody>
          <a:bodyPr>
            <a:noAutofit/>
          </a:bodyPr>
          <a:lstStyle/>
          <a:p>
            <a:r>
              <a:rPr lang="en-US" sz="2000" dirty="0"/>
              <a:t>Issues for Social Media Platforms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7910" y="1921400"/>
            <a:ext cx="2289974" cy="831041"/>
          </a:xfrm>
        </p:spPr>
        <p:txBody>
          <a:bodyPr>
            <a:noAutofit/>
          </a:bodyPr>
          <a:lstStyle/>
          <a:p>
            <a:r>
              <a:rPr lang="en-US" sz="2000" dirty="0"/>
              <a:t>Lack of Integration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70025" y="3115479"/>
            <a:ext cx="2680958" cy="2325766"/>
          </a:xfrm>
        </p:spPr>
        <p:txBody>
          <a:bodyPr>
            <a:normAutofit/>
          </a:bodyPr>
          <a:lstStyle/>
          <a:p>
            <a:r>
              <a:rPr lang="en-US" sz="1800" dirty="0"/>
              <a:t>Traditional human identification methods are often slow, inefficient, and unreliable.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9524" y="3211533"/>
            <a:ext cx="2289974" cy="1739538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Problems verifying user identities.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Increased incidents of fraud and impersonation.</a:t>
            </a:r>
          </a:p>
          <a:p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09718" y="3211533"/>
            <a:ext cx="2289974" cy="17395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/>
              <a:t>No seamless integration between advanced face recognition technology and social media data.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8A66113-B081-6723-B6ED-14D8FE1831B6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9" r="27849"/>
          <a:stretch>
            <a:fillRect/>
          </a:stretch>
        </p:blipFill>
        <p:spPr bwMode="auto">
          <a:xfrm>
            <a:off x="-2669" y="837254"/>
            <a:ext cx="3581400" cy="538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31" y="2955085"/>
            <a:ext cx="2956810" cy="1129164"/>
          </a:xfrm>
        </p:spPr>
        <p:txBody>
          <a:bodyPr/>
          <a:lstStyle/>
          <a:p>
            <a:r>
              <a:rPr lang="en-US" noProof="0" dirty="0"/>
              <a:t>Solution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6909" y="1967317"/>
            <a:ext cx="2859091" cy="365125"/>
          </a:xfrm>
        </p:spPr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15195" y="1967318"/>
            <a:ext cx="2859090" cy="365125"/>
          </a:xfrm>
        </p:spPr>
        <p:txBody>
          <a:bodyPr/>
          <a:lstStyle/>
          <a:p>
            <a:r>
              <a:rPr lang="en-US" dirty="0"/>
              <a:t>Verification 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86672" y="2877758"/>
            <a:ext cx="2859091" cy="1517776"/>
          </a:xfrm>
        </p:spPr>
        <p:txBody>
          <a:bodyPr>
            <a:normAutofit/>
          </a:bodyPr>
          <a:lstStyle/>
          <a:p>
            <a:r>
              <a:rPr lang="en-US" dirty="0"/>
              <a:t>We will provide integrated system that combines face recognition technology with social media data to quickly process large volumes of information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6238" y="2782007"/>
            <a:ext cx="2859090" cy="1475319"/>
          </a:xfrm>
        </p:spPr>
        <p:txBody>
          <a:bodyPr/>
          <a:lstStyle/>
          <a:p>
            <a:r>
              <a:rPr lang="en-US" dirty="0"/>
              <a:t>We will Integrate face recognition systems within social media platforms to verify user identities during account creation and login processes.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87679" y="1967316"/>
            <a:ext cx="2859089" cy="3651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Fraud Detection and Prevention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7680" y="2756201"/>
            <a:ext cx="2859089" cy="15269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 utilize face recognition to detect and flag suspicious activities, such as multiple accounts with similar facial features or profiles using fake images.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FB27121-D520-05C8-BC9A-60BCD909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5</a:t>
            </a:fld>
            <a:endParaRPr lang="en-US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05A999B8-90C1-CE91-D734-96BB390910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1125" t="345" r="2734" b="-579"/>
          <a:stretch/>
        </p:blipFill>
        <p:spPr>
          <a:xfrm>
            <a:off x="7315201" y="37588"/>
            <a:ext cx="4592192" cy="6858001"/>
          </a:xfr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E313EAA-92B9-F9BD-5A01-0D1DD6828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7167"/>
            <a:ext cx="5504978" cy="417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DDBAD96-5BE7-15A7-0699-AE1F202FBD5B}"/>
              </a:ext>
            </a:extLst>
          </p:cNvPr>
          <p:cNvSpPr txBox="1"/>
          <p:nvPr/>
        </p:nvSpPr>
        <p:spPr>
          <a:xfrm>
            <a:off x="462988" y="569925"/>
            <a:ext cx="633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cap="all" spc="400" dirty="0">
                <a:ln w="19050">
                  <a:solidFill>
                    <a:schemeClr val="accent5"/>
                  </a:solidFill>
                </a:ln>
                <a:noFill/>
                <a:latin typeface="+mj-lt"/>
              </a:rPr>
              <a:t>WORKING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671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DB4F4C0-66F2-4AE9-ACA2-A2893073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0" i="0" u="none" strike="noStrike" kern="1200" cap="all" spc="400" normalizeH="0" baseline="0" noProof="0" dirty="0">
                <a:ln w="19050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Target users</a:t>
            </a:r>
            <a:endParaRPr lang="en-US" sz="3200" dirty="0"/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BFB7C528-0C61-424C-B1CA-1E81969C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FA3757A7-9C1D-3DD2-A047-9DDBA6DC25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6550490"/>
              </p:ext>
            </p:extLst>
          </p:nvPr>
        </p:nvGraphicFramePr>
        <p:xfrm>
          <a:off x="1747342" y="1237720"/>
          <a:ext cx="8143359" cy="5301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72535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100" y="1109407"/>
            <a:ext cx="7286605" cy="634323"/>
          </a:xfrm>
        </p:spPr>
        <p:txBody>
          <a:bodyPr>
            <a:noAutofit/>
          </a:bodyPr>
          <a:lstStyle/>
          <a:p>
            <a:r>
              <a:rPr lang="en-US" sz="3200" dirty="0"/>
              <a:t>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710FE29-CBCE-5BB4-38F5-AE0BFB6D2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" y="2508425"/>
            <a:ext cx="12781864" cy="231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FB27121-D520-05C8-BC9A-60BCD909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8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DBAD96-5BE7-15A7-0699-AE1F202FBD5B}"/>
              </a:ext>
            </a:extLst>
          </p:cNvPr>
          <p:cNvSpPr txBox="1"/>
          <p:nvPr/>
        </p:nvSpPr>
        <p:spPr>
          <a:xfrm>
            <a:off x="462988" y="569925"/>
            <a:ext cx="633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cap="all" spc="400" dirty="0">
                <a:ln w="19050">
                  <a:solidFill>
                    <a:schemeClr val="accent5"/>
                  </a:solidFill>
                </a:ln>
                <a:noFill/>
                <a:latin typeface="+mj-lt"/>
              </a:rPr>
              <a:t>FUND REQUIREMENT</a:t>
            </a:r>
            <a:endParaRPr lang="en-IN" sz="3200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6B6281-D8BF-26CE-4457-AA303F407861}"/>
              </a:ext>
            </a:extLst>
          </p:cNvPr>
          <p:cNvGrpSpPr/>
          <p:nvPr/>
        </p:nvGrpSpPr>
        <p:grpSpPr>
          <a:xfrm>
            <a:off x="4307932" y="1951901"/>
            <a:ext cx="3576136" cy="2954198"/>
            <a:chOff x="2699792" y="2276872"/>
            <a:chExt cx="3312368" cy="273630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32CE6BA-F120-B714-94BB-01A5368DCCE8}"/>
                </a:ext>
              </a:extLst>
            </p:cNvPr>
            <p:cNvSpPr/>
            <p:nvPr/>
          </p:nvSpPr>
          <p:spPr>
            <a:xfrm>
              <a:off x="3419872" y="2536470"/>
              <a:ext cx="1872208" cy="2211045"/>
            </a:xfrm>
            <a:custGeom>
              <a:avLst/>
              <a:gdLst/>
              <a:ahLst/>
              <a:cxnLst/>
              <a:rect l="l" t="t" r="r" b="b"/>
              <a:pathLst>
                <a:path w="1872208" h="2211045">
                  <a:moveTo>
                    <a:pt x="0" y="0"/>
                  </a:moveTo>
                  <a:lnTo>
                    <a:pt x="9128" y="10788"/>
                  </a:lnTo>
                  <a:lnTo>
                    <a:pt x="1872208" y="1456894"/>
                  </a:lnTo>
                  <a:lnTo>
                    <a:pt x="1872208" y="2211045"/>
                  </a:lnTo>
                  <a:lnTo>
                    <a:pt x="1870585" y="2209702"/>
                  </a:lnTo>
                  <a:lnTo>
                    <a:pt x="0" y="772546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ight Arrow 5">
              <a:extLst>
                <a:ext uri="{FF2B5EF4-FFF2-40B4-BE49-F238E27FC236}">
                  <a16:creationId xmlns:a16="http://schemas.microsoft.com/office/drawing/2014/main" id="{78E9D741-F15F-E50F-0853-3A2FB4883FC0}"/>
                </a:ext>
              </a:extLst>
            </p:cNvPr>
            <p:cNvSpPr/>
            <p:nvPr/>
          </p:nvSpPr>
          <p:spPr>
            <a:xfrm>
              <a:off x="3419872" y="2276872"/>
              <a:ext cx="2592288" cy="1296144"/>
            </a:xfrm>
            <a:prstGeom prst="rightArrow">
              <a:avLst>
                <a:gd name="adj1" fmla="val 58399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ight Arrow 33">
              <a:extLst>
                <a:ext uri="{FF2B5EF4-FFF2-40B4-BE49-F238E27FC236}">
                  <a16:creationId xmlns:a16="http://schemas.microsoft.com/office/drawing/2014/main" id="{0FE0E645-F618-068D-63EB-3028CBE8FE9E}"/>
                </a:ext>
              </a:extLst>
            </p:cNvPr>
            <p:cNvSpPr/>
            <p:nvPr/>
          </p:nvSpPr>
          <p:spPr>
            <a:xfrm rot="10800000">
              <a:off x="2699792" y="3717031"/>
              <a:ext cx="2592288" cy="1296144"/>
            </a:xfrm>
            <a:prstGeom prst="rightArrow">
              <a:avLst>
                <a:gd name="adj1" fmla="val 58399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" name="Group 43">
            <a:extLst>
              <a:ext uri="{FF2B5EF4-FFF2-40B4-BE49-F238E27FC236}">
                <a16:creationId xmlns:a16="http://schemas.microsoft.com/office/drawing/2014/main" id="{2B8CDEAA-EDB6-3EB7-021B-BBCC41A89F0A}"/>
              </a:ext>
            </a:extLst>
          </p:cNvPr>
          <p:cNvGrpSpPr/>
          <p:nvPr/>
        </p:nvGrpSpPr>
        <p:grpSpPr>
          <a:xfrm>
            <a:off x="1810036" y="3234813"/>
            <a:ext cx="2001789" cy="1964418"/>
            <a:chOff x="253018" y="1599947"/>
            <a:chExt cx="1800200" cy="1634048"/>
          </a:xfrm>
        </p:grpSpPr>
        <p:graphicFrame>
          <p:nvGraphicFramePr>
            <p:cNvPr id="10" name="Chart 45">
              <a:extLst>
                <a:ext uri="{FF2B5EF4-FFF2-40B4-BE49-F238E27FC236}">
                  <a16:creationId xmlns:a16="http://schemas.microsoft.com/office/drawing/2014/main" id="{141EC18B-5A5C-6105-DB98-1011BE60FF0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47751525"/>
                </p:ext>
              </p:extLst>
            </p:nvPr>
          </p:nvGraphicFramePr>
          <p:xfrm>
            <a:off x="253018" y="1599947"/>
            <a:ext cx="1800200" cy="16340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CD96AB-5800-27AD-551D-507FC1ECD363}"/>
                </a:ext>
              </a:extLst>
            </p:cNvPr>
            <p:cNvSpPr txBox="1"/>
            <p:nvPr/>
          </p:nvSpPr>
          <p:spPr>
            <a:xfrm>
              <a:off x="606769" y="2165441"/>
              <a:ext cx="1028686" cy="4854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2"/>
                  </a:solidFill>
                  <a:cs typeface="Arial" panose="020B0604020202020204" pitchFamily="34" charset="0"/>
                </a:rPr>
                <a:t>20%</a:t>
              </a:r>
              <a:endParaRPr lang="ko-KR" altLang="en-US" sz="3200" b="1" dirty="0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C37678-538A-89A2-1894-7D6171C95E05}"/>
              </a:ext>
            </a:extLst>
          </p:cNvPr>
          <p:cNvGrpSpPr/>
          <p:nvPr/>
        </p:nvGrpSpPr>
        <p:grpSpPr>
          <a:xfrm>
            <a:off x="8425509" y="1669370"/>
            <a:ext cx="2001789" cy="1964418"/>
            <a:chOff x="189883" y="1833131"/>
            <a:chExt cx="1800200" cy="1634048"/>
          </a:xfrm>
        </p:grpSpPr>
        <p:graphicFrame>
          <p:nvGraphicFramePr>
            <p:cNvPr id="14" name="Chart 13">
              <a:extLst>
                <a:ext uri="{FF2B5EF4-FFF2-40B4-BE49-F238E27FC236}">
                  <a16:creationId xmlns:a16="http://schemas.microsoft.com/office/drawing/2014/main" id="{D823ABED-A695-A1A3-F101-5761174F4EC8}"/>
                </a:ext>
              </a:extLst>
            </p:cNvPr>
            <p:cNvGraphicFramePr/>
            <p:nvPr/>
          </p:nvGraphicFramePr>
          <p:xfrm>
            <a:off x="189883" y="1833131"/>
            <a:ext cx="1800200" cy="16340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FDBBDF-597F-1963-EFAE-00CEED765E9E}"/>
                </a:ext>
              </a:extLst>
            </p:cNvPr>
            <p:cNvSpPr txBox="1"/>
            <p:nvPr/>
          </p:nvSpPr>
          <p:spPr>
            <a:xfrm>
              <a:off x="578387" y="2416468"/>
              <a:ext cx="1028686" cy="4864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anose="020B0604020202020204" pitchFamily="34" charset="0"/>
                </a:rPr>
                <a:t>50%</a:t>
              </a:r>
              <a:endParaRPr lang="ko-KR" altLang="en-US" sz="32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403226" y="2467429"/>
            <a:ext cx="1575235" cy="36830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en-GB" dirty="0">
                <a:solidFill>
                  <a:schemeClr val="bg1"/>
                </a:solidFill>
                <a:cs typeface="Arial" panose="020B0604020202020204" pitchFamily="34" charset="0"/>
              </a:rPr>
              <a:t>Camera Price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33417" y="4021754"/>
            <a:ext cx="2761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anose="020B0604020202020204" pitchFamily="34" charset="0"/>
              </a:rPr>
              <a:t>Application Hosting</a:t>
            </a:r>
            <a:endParaRPr lang="ko-KR" alt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821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464" y="596095"/>
            <a:ext cx="9385300" cy="985791"/>
          </a:xfrm>
        </p:spPr>
        <p:txBody>
          <a:bodyPr/>
          <a:lstStyle/>
          <a:p>
            <a:r>
              <a:rPr lang="en-US" dirty="0"/>
              <a:t>DEMO WORKING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134ACEA-ED8E-19D0-5968-437742BCD0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4601" b="14601"/>
          <a:stretch>
            <a:fillRect/>
          </a:stretch>
        </p:blipFill>
        <p:spPr>
          <a:xfrm>
            <a:off x="2129742" y="2066082"/>
            <a:ext cx="7726745" cy="43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228</TotalTime>
  <Words>286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Bierstadt</vt:lpstr>
      <vt:lpstr>Calibri</vt:lpstr>
      <vt:lpstr>Copperplate Gothic Bold</vt:lpstr>
      <vt:lpstr>Courier New</vt:lpstr>
      <vt:lpstr>Posterama</vt:lpstr>
      <vt:lpstr>Posterama Bold</vt:lpstr>
      <vt:lpstr>Times New Roman</vt:lpstr>
      <vt:lpstr>Office Theme</vt:lpstr>
      <vt:lpstr>Human Identification with  Face Recognition                &amp; Social Media Integration </vt:lpstr>
      <vt:lpstr>INTRODUCTION</vt:lpstr>
      <vt:lpstr>Problem</vt:lpstr>
      <vt:lpstr>Solution</vt:lpstr>
      <vt:lpstr>PowerPoint Presentation</vt:lpstr>
      <vt:lpstr>Target users</vt:lpstr>
      <vt:lpstr>TIMELINE</vt:lpstr>
      <vt:lpstr>PowerPoint Presentation</vt:lpstr>
      <vt:lpstr>DEMO WORKING</vt:lpstr>
      <vt:lpstr>Our team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Identification with  Face Recognition                &amp; Social Media Integration </dc:title>
  <dc:creator>Yatri Chhatrala</dc:creator>
  <cp:lastModifiedBy>Yatri Chhatrala</cp:lastModifiedBy>
  <cp:revision>2</cp:revision>
  <dcterms:created xsi:type="dcterms:W3CDTF">2024-05-29T09:38:11Z</dcterms:created>
  <dcterms:modified xsi:type="dcterms:W3CDTF">2024-05-29T13:28:51Z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